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Dekko" charset="1" panose="00000500000000000000"/>
      <p:regular r:id="rId11"/>
    </p:embeddedFont>
    <p:embeddedFont>
      <p:font typeface="Canva Sans" charset="1" panose="020B0503030501040103"/>
      <p:regular r:id="rId12"/>
    </p:embeddedFont>
    <p:embeddedFont>
      <p:font typeface="Canva Sans Bold" charset="1" panose="020B0803030501040103"/>
      <p:regular r:id="rId13"/>
    </p:embeddedFont>
    <p:embeddedFont>
      <p:font typeface="Canva Sans Italics" charset="1" panose="020B0503030501040103"/>
      <p:regular r:id="rId14"/>
    </p:embeddedFont>
    <p:embeddedFont>
      <p:font typeface="Canva Sans Bold Italics" charset="1" panose="020B0803030501040103"/>
      <p:regular r:id="rId15"/>
    </p:embeddedFont>
    <p:embeddedFont>
      <p:font typeface="Canva Sans Medium" charset="1" panose="020B0603030501040103"/>
      <p:regular r:id="rId16"/>
    </p:embeddedFont>
    <p:embeddedFont>
      <p:font typeface="Canva Sans Medium Italics" charset="1" panose="020B0603030501040103"/>
      <p:regular r:id="rId17"/>
    </p:embeddedFont>
    <p:embeddedFont>
      <p:font typeface="Fira Sans" charset="1" panose="020B0503050000020004"/>
      <p:regular r:id="rId18"/>
    </p:embeddedFont>
    <p:embeddedFont>
      <p:font typeface="Fira Sans Bold" charset="1" panose="020B0803050000020004"/>
      <p:regular r:id="rId19"/>
    </p:embeddedFont>
    <p:embeddedFont>
      <p:font typeface="Fira Sans Italics" charset="1" panose="020B0503050000020004"/>
      <p:regular r:id="rId20"/>
    </p:embeddedFont>
    <p:embeddedFont>
      <p:font typeface="Fira Sans Bold Italics" charset="1" panose="020B0803050000020004"/>
      <p:regular r:id="rId21"/>
    </p:embeddedFont>
    <p:embeddedFont>
      <p:font typeface="Fira Sans Thin" charset="1" panose="020B0303050000020004"/>
      <p:regular r:id="rId22"/>
    </p:embeddedFont>
    <p:embeddedFont>
      <p:font typeface="Fira Sans Thin Italics" charset="1" panose="020B0303050000020004"/>
      <p:regular r:id="rId23"/>
    </p:embeddedFont>
    <p:embeddedFont>
      <p:font typeface="Fira Sans Extra-Light" charset="1" panose="020B0403050000020004"/>
      <p:regular r:id="rId24"/>
    </p:embeddedFont>
    <p:embeddedFont>
      <p:font typeface="Fira Sans Extra-Light Italics" charset="1" panose="020B0403050000020004"/>
      <p:regular r:id="rId25"/>
    </p:embeddedFont>
    <p:embeddedFont>
      <p:font typeface="Fira Sans Light" charset="1" panose="020B0403050000020004"/>
      <p:regular r:id="rId26"/>
    </p:embeddedFont>
    <p:embeddedFont>
      <p:font typeface="Fira Sans Light Italics" charset="1" panose="020B0403050000020004"/>
      <p:regular r:id="rId27"/>
    </p:embeddedFont>
    <p:embeddedFont>
      <p:font typeface="Fira Sans Medium" charset="1" panose="020B0603050000020004"/>
      <p:regular r:id="rId28"/>
    </p:embeddedFont>
    <p:embeddedFont>
      <p:font typeface="Fira Sans Medium Italics" charset="1" panose="020B0603050000020004"/>
      <p:regular r:id="rId29"/>
    </p:embeddedFont>
    <p:embeddedFont>
      <p:font typeface="Fira Sans Semi-Bold" charset="1" panose="020B0603050000020004"/>
      <p:regular r:id="rId30"/>
    </p:embeddedFont>
    <p:embeddedFont>
      <p:font typeface="Fira Sans Semi-Bold Italics" charset="1" panose="020B0703050000020004"/>
      <p:regular r:id="rId31"/>
    </p:embeddedFont>
    <p:embeddedFont>
      <p:font typeface="Fira Sans Ultra-Bold" charset="1" panose="020B0903050000020004"/>
      <p:regular r:id="rId32"/>
    </p:embeddedFont>
    <p:embeddedFont>
      <p:font typeface="Fira Sans Ultra-Bold Italics" charset="1" panose="020B0903050000020004"/>
      <p:regular r:id="rId33"/>
    </p:embeddedFont>
    <p:embeddedFont>
      <p:font typeface="Fira Sans Heavy" charset="1" panose="020B0A03050000020004"/>
      <p:regular r:id="rId34"/>
    </p:embeddedFont>
    <p:embeddedFont>
      <p:font typeface="Fira Sans Heavy Italics" charset="1" panose="020B0A03050000020004"/>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png>
</file>

<file path=ppt/media/image5.pn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2555054"/>
            <a:ext cx="9023336" cy="3219450"/>
          </a:xfrm>
          <a:prstGeom prst="rect">
            <a:avLst/>
          </a:prstGeom>
        </p:spPr>
        <p:txBody>
          <a:bodyPr anchor="t" rtlCol="false" tIns="0" lIns="0" bIns="0" rIns="0">
            <a:spAutoFit/>
          </a:bodyPr>
          <a:lstStyle/>
          <a:p>
            <a:pPr>
              <a:lnSpc>
                <a:spcPts val="12735"/>
              </a:lnSpc>
            </a:pPr>
            <a:r>
              <a:rPr lang="en-US" sz="10612">
                <a:solidFill>
                  <a:srgbClr val="000000"/>
                </a:solidFill>
                <a:latin typeface="Fira Sans Bold"/>
              </a:rPr>
              <a:t>TNSDC-GENERATIVE AI</a:t>
            </a:r>
          </a:p>
        </p:txBody>
      </p:sp>
      <p:grpSp>
        <p:nvGrpSpPr>
          <p:cNvPr name="Group 3" id="3"/>
          <p:cNvGrpSpPr/>
          <p:nvPr/>
        </p:nvGrpSpPr>
        <p:grpSpPr>
          <a:xfrm rot="0">
            <a:off x="14328902" y="2317173"/>
            <a:ext cx="7321033" cy="6340049"/>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0">
            <a:off x="12122944" y="7035126"/>
            <a:ext cx="4970154" cy="4304177"/>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2336342" y="5954842"/>
            <a:ext cx="2271679" cy="1967285"/>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9" id="9"/>
          <p:cNvGrpSpPr/>
          <p:nvPr/>
        </p:nvGrpSpPr>
        <p:grpSpPr>
          <a:xfrm rot="0">
            <a:off x="13737770" y="373605"/>
            <a:ext cx="3799619" cy="3290488"/>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1" id="11"/>
          <p:cNvGrpSpPr/>
          <p:nvPr/>
        </p:nvGrpSpPr>
        <p:grpSpPr>
          <a:xfrm rot="0">
            <a:off x="1028700" y="1028700"/>
            <a:ext cx="4212844" cy="586200"/>
            <a:chOff x="0" y="0"/>
            <a:chExt cx="5617125" cy="781600"/>
          </a:xfrm>
        </p:grpSpPr>
        <p:sp>
          <p:nvSpPr>
            <p:cNvPr name="TextBox 12" id="12"/>
            <p:cNvSpPr txBox="true"/>
            <p:nvPr/>
          </p:nvSpPr>
          <p:spPr>
            <a:xfrm rot="0">
              <a:off x="1293956" y="104415"/>
              <a:ext cx="4323169" cy="525145"/>
            </a:xfrm>
            <a:prstGeom prst="rect">
              <a:avLst/>
            </a:prstGeom>
          </p:spPr>
          <p:txBody>
            <a:bodyPr anchor="t" rtlCol="false" tIns="0" lIns="0" bIns="0" rIns="0">
              <a:spAutoFit/>
            </a:bodyPr>
            <a:lstStyle/>
            <a:p>
              <a:pPr>
                <a:lnSpc>
                  <a:spcPts val="3359"/>
                </a:lnSpc>
                <a:spcBef>
                  <a:spcPct val="0"/>
                </a:spcBef>
              </a:pPr>
              <a:r>
                <a:rPr lang="en-US" sz="2400">
                  <a:solidFill>
                    <a:srgbClr val="000000"/>
                  </a:solidFill>
                  <a:latin typeface="Fira Sans Medium"/>
                </a:rPr>
                <a:t>GENERATIVE AI</a:t>
              </a:r>
            </a:p>
          </p:txBody>
        </p:sp>
        <p:sp>
          <p:nvSpPr>
            <p:cNvPr name="Freeform 13" id="13"/>
            <p:cNvSpPr/>
            <p:nvPr/>
          </p:nvSpPr>
          <p:spPr>
            <a:xfrm flipH="false" flipV="false" rot="0">
              <a:off x="0" y="0"/>
              <a:ext cx="905010" cy="781600"/>
            </a:xfrm>
            <a:custGeom>
              <a:avLst/>
              <a:gdLst/>
              <a:ahLst/>
              <a:cxnLst/>
              <a:rect r="r" b="b" t="t" l="l"/>
              <a:pathLst>
                <a:path h="781600" w="90501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14" id="14"/>
          <p:cNvSpPr txBox="true"/>
          <p:nvPr/>
        </p:nvSpPr>
        <p:spPr>
          <a:xfrm rot="0">
            <a:off x="6318625" y="6534429"/>
            <a:ext cx="4024670" cy="2634757"/>
          </a:xfrm>
          <a:prstGeom prst="rect">
            <a:avLst/>
          </a:prstGeom>
        </p:spPr>
        <p:txBody>
          <a:bodyPr anchor="t" rtlCol="false" tIns="0" lIns="0" bIns="0" rIns="0">
            <a:spAutoFit/>
          </a:bodyPr>
          <a:lstStyle/>
          <a:p>
            <a:pPr algn="ctr">
              <a:lnSpc>
                <a:spcPts val="7027"/>
              </a:lnSpc>
            </a:pPr>
            <a:r>
              <a:rPr lang="en-US" sz="5019">
                <a:solidFill>
                  <a:srgbClr val="000000"/>
                </a:solidFill>
                <a:latin typeface="Fira Sans Bold"/>
              </a:rPr>
              <a:t>RITHIKA.G</a:t>
            </a:r>
          </a:p>
          <a:p>
            <a:pPr algn="ctr">
              <a:lnSpc>
                <a:spcPts val="7027"/>
              </a:lnSpc>
            </a:pPr>
            <a:r>
              <a:rPr lang="en-US" sz="5019">
                <a:solidFill>
                  <a:srgbClr val="000000"/>
                </a:solidFill>
                <a:latin typeface="Fira Sans Bold"/>
              </a:rPr>
              <a:t>III YR CSE</a:t>
            </a:r>
          </a:p>
          <a:p>
            <a:pPr algn="ctr">
              <a:lnSpc>
                <a:spcPts val="7027"/>
              </a:lnSpc>
            </a:pPr>
            <a:r>
              <a:rPr lang="en-US" sz="5019">
                <a:solidFill>
                  <a:srgbClr val="000000"/>
                </a:solidFill>
                <a:latin typeface="Fira Sans Bold"/>
              </a:rPr>
              <a:t>311521104040</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Freeform 4" id="4"/>
          <p:cNvSpPr/>
          <p:nvPr/>
        </p:nvSpPr>
        <p:spPr>
          <a:xfrm flipH="false" flipV="false" rot="0">
            <a:off x="585713" y="3406720"/>
            <a:ext cx="13317514" cy="1234013"/>
          </a:xfrm>
          <a:custGeom>
            <a:avLst/>
            <a:gdLst/>
            <a:ahLst/>
            <a:cxnLst/>
            <a:rect r="r" b="b" t="t" l="l"/>
            <a:pathLst>
              <a:path h="1234013" w="13317514">
                <a:moveTo>
                  <a:pt x="0" y="0"/>
                </a:moveTo>
                <a:lnTo>
                  <a:pt x="13317514" y="0"/>
                </a:lnTo>
                <a:lnTo>
                  <a:pt x="13317514" y="1234013"/>
                </a:lnTo>
                <a:lnTo>
                  <a:pt x="0" y="1234013"/>
                </a:lnTo>
                <a:lnTo>
                  <a:pt x="0" y="0"/>
                </a:lnTo>
                <a:close/>
              </a:path>
            </a:pathLst>
          </a:custGeom>
          <a:blipFill>
            <a:blip r:embed="rId2"/>
            <a:stretch>
              <a:fillRect l="-2816" t="0" r="-6142" b="-9263"/>
            </a:stretch>
          </a:blipFill>
        </p:spPr>
      </p:sp>
      <p:sp>
        <p:nvSpPr>
          <p:cNvPr name="Freeform 5" id="5"/>
          <p:cNvSpPr/>
          <p:nvPr/>
        </p:nvSpPr>
        <p:spPr>
          <a:xfrm flipH="false" flipV="false" rot="0">
            <a:off x="8204154" y="5563696"/>
            <a:ext cx="8671708" cy="3694604"/>
          </a:xfrm>
          <a:custGeom>
            <a:avLst/>
            <a:gdLst/>
            <a:ahLst/>
            <a:cxnLst/>
            <a:rect r="r" b="b" t="t" l="l"/>
            <a:pathLst>
              <a:path h="3694604" w="8671708">
                <a:moveTo>
                  <a:pt x="0" y="0"/>
                </a:moveTo>
                <a:lnTo>
                  <a:pt x="8671707" y="0"/>
                </a:lnTo>
                <a:lnTo>
                  <a:pt x="8671707" y="3694604"/>
                </a:lnTo>
                <a:lnTo>
                  <a:pt x="0" y="3694604"/>
                </a:lnTo>
                <a:lnTo>
                  <a:pt x="0" y="0"/>
                </a:lnTo>
                <a:close/>
              </a:path>
            </a:pathLst>
          </a:custGeom>
          <a:blipFill>
            <a:blip r:embed="rId3"/>
            <a:stretch>
              <a:fillRect l="0" t="-15896" r="0" b="-15896"/>
            </a:stretch>
          </a:blipFill>
        </p:spPr>
      </p:sp>
      <p:sp>
        <p:nvSpPr>
          <p:cNvPr name="TextBox 6" id="6"/>
          <p:cNvSpPr txBox="true"/>
          <p:nvPr/>
        </p:nvSpPr>
        <p:spPr>
          <a:xfrm rot="0">
            <a:off x="1028700" y="1028700"/>
            <a:ext cx="6910589" cy="1285875"/>
          </a:xfrm>
          <a:prstGeom prst="rect">
            <a:avLst/>
          </a:prstGeom>
        </p:spPr>
        <p:txBody>
          <a:bodyPr anchor="t" rtlCol="false" tIns="0" lIns="0" bIns="0" rIns="0">
            <a:spAutoFit/>
          </a:bodyPr>
          <a:lstStyle/>
          <a:p>
            <a:pPr>
              <a:lnSpc>
                <a:spcPts val="10199"/>
              </a:lnSpc>
              <a:spcBef>
                <a:spcPct val="0"/>
              </a:spcBef>
            </a:pPr>
            <a:r>
              <a:rPr lang="en-US" sz="8499" spc="-84">
                <a:solidFill>
                  <a:srgbClr val="F4F4F4"/>
                </a:solidFill>
                <a:latin typeface="Fira Sans Medium"/>
              </a:rPr>
              <a:t>OUTPUT: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4150853"/>
            <a:ext cx="10202605" cy="2672690"/>
            <a:chOff x="0" y="0"/>
            <a:chExt cx="13603473" cy="3563586"/>
          </a:xfrm>
        </p:grpSpPr>
        <p:sp>
          <p:nvSpPr>
            <p:cNvPr name="TextBox 3" id="3"/>
            <p:cNvSpPr txBox="true"/>
            <p:nvPr/>
          </p:nvSpPr>
          <p:spPr>
            <a:xfrm rot="0">
              <a:off x="0" y="0"/>
              <a:ext cx="13603473" cy="2438400"/>
            </a:xfrm>
            <a:prstGeom prst="rect">
              <a:avLst/>
            </a:prstGeom>
          </p:spPr>
          <p:txBody>
            <a:bodyPr anchor="t" rtlCol="false" tIns="0" lIns="0" bIns="0" rIns="0">
              <a:spAutoFit/>
            </a:bodyPr>
            <a:lstStyle/>
            <a:p>
              <a:pPr>
                <a:lnSpc>
                  <a:spcPts val="14399"/>
                </a:lnSpc>
              </a:pPr>
              <a:r>
                <a:rPr lang="en-US" sz="11999">
                  <a:solidFill>
                    <a:srgbClr val="000000"/>
                  </a:solidFill>
                  <a:latin typeface="Fira Sans Bold"/>
                </a:rPr>
                <a:t>THANK YOU</a:t>
              </a:r>
            </a:p>
          </p:txBody>
        </p:sp>
        <p:sp>
          <p:nvSpPr>
            <p:cNvPr name="TextBox 4" id="4"/>
            <p:cNvSpPr txBox="true"/>
            <p:nvPr/>
          </p:nvSpPr>
          <p:spPr>
            <a:xfrm rot="0">
              <a:off x="0" y="2758406"/>
              <a:ext cx="13603473" cy="805180"/>
            </a:xfrm>
            <a:prstGeom prst="rect">
              <a:avLst/>
            </a:prstGeom>
          </p:spPr>
          <p:txBody>
            <a:bodyPr anchor="t" rtlCol="false" tIns="0" lIns="0" bIns="0" rIns="0">
              <a:spAutoFit/>
            </a:bodyPr>
            <a:lstStyle/>
            <a:p>
              <a:pPr>
                <a:lnSpc>
                  <a:spcPts val="5039"/>
                </a:lnSpc>
              </a:pP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0">
            <a:off x="13737770" y="373605"/>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Freeform 13" id="13"/>
          <p:cNvSpPr/>
          <p:nvPr/>
        </p:nvSpPr>
        <p:spPr>
          <a:xfrm flipH="false" flipV="false" rot="0">
            <a:off x="1028700" y="1028700"/>
            <a:ext cx="678758" cy="586200"/>
          </a:xfrm>
          <a:custGeom>
            <a:avLst/>
            <a:gdLst/>
            <a:ahLst/>
            <a:cxnLst/>
            <a:rect r="r" b="b" t="t" l="l"/>
            <a:pathLst>
              <a:path h="586200" w="678758">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4516194"/>
            <a:ext cx="10202605" cy="3657600"/>
          </a:xfrm>
          <a:prstGeom prst="rect">
            <a:avLst/>
          </a:prstGeom>
        </p:spPr>
        <p:txBody>
          <a:bodyPr anchor="t" rtlCol="false" tIns="0" lIns="0" bIns="0" rIns="0">
            <a:spAutoFit/>
          </a:bodyPr>
          <a:lstStyle/>
          <a:p>
            <a:pPr>
              <a:lnSpc>
                <a:spcPts val="14399"/>
              </a:lnSpc>
            </a:pPr>
            <a:r>
              <a:rPr lang="en-US" sz="11999">
                <a:solidFill>
                  <a:srgbClr val="000000"/>
                </a:solidFill>
                <a:latin typeface="Archivo Black"/>
              </a:rPr>
              <a:t>SENTIMENT ANALYSIS</a:t>
            </a:r>
          </a:p>
        </p:txBody>
      </p:sp>
      <p:grpSp>
        <p:nvGrpSpPr>
          <p:cNvPr name="Group 3" id="3"/>
          <p:cNvGrpSpPr/>
          <p:nvPr/>
        </p:nvGrpSpPr>
        <p:grpSpPr>
          <a:xfrm rot="0">
            <a:off x="14328902" y="2317173"/>
            <a:ext cx="7321033" cy="6340049"/>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0">
            <a:off x="12122944" y="7035126"/>
            <a:ext cx="4970154" cy="4304177"/>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2336342" y="5954842"/>
            <a:ext cx="2271679" cy="1967285"/>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9" id="9"/>
          <p:cNvGrpSpPr/>
          <p:nvPr/>
        </p:nvGrpSpPr>
        <p:grpSpPr>
          <a:xfrm rot="0">
            <a:off x="13737770" y="373605"/>
            <a:ext cx="3799619" cy="3290488"/>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1" id="11"/>
          <p:cNvGrpSpPr/>
          <p:nvPr/>
        </p:nvGrpSpPr>
        <p:grpSpPr>
          <a:xfrm rot="0">
            <a:off x="1028700" y="1028700"/>
            <a:ext cx="4212844" cy="586200"/>
            <a:chOff x="0" y="0"/>
            <a:chExt cx="5617125" cy="781600"/>
          </a:xfrm>
        </p:grpSpPr>
        <p:sp>
          <p:nvSpPr>
            <p:cNvPr name="TextBox 12" id="12"/>
            <p:cNvSpPr txBox="true"/>
            <p:nvPr/>
          </p:nvSpPr>
          <p:spPr>
            <a:xfrm rot="0">
              <a:off x="1293956" y="3661"/>
              <a:ext cx="4323169" cy="707602"/>
            </a:xfrm>
            <a:prstGeom prst="rect">
              <a:avLst/>
            </a:prstGeom>
          </p:spPr>
          <p:txBody>
            <a:bodyPr anchor="t" rtlCol="false" tIns="0" lIns="0" bIns="0" rIns="0">
              <a:spAutoFit/>
            </a:bodyPr>
            <a:lstStyle/>
            <a:p>
              <a:pPr>
                <a:lnSpc>
                  <a:spcPts val="4479"/>
                </a:lnSpc>
                <a:spcBef>
                  <a:spcPct val="0"/>
                </a:spcBef>
              </a:pPr>
              <a:r>
                <a:rPr lang="en-US" sz="3199">
                  <a:solidFill>
                    <a:srgbClr val="000000"/>
                  </a:solidFill>
                  <a:latin typeface="Fira Sans"/>
                </a:rPr>
                <a:t>GENERATIVE AI</a:t>
              </a:r>
            </a:p>
          </p:txBody>
        </p:sp>
        <p:sp>
          <p:nvSpPr>
            <p:cNvPr name="Freeform 13" id="13"/>
            <p:cNvSpPr/>
            <p:nvPr/>
          </p:nvSpPr>
          <p:spPr>
            <a:xfrm flipH="false" flipV="false" rot="0">
              <a:off x="0" y="0"/>
              <a:ext cx="905010" cy="781600"/>
            </a:xfrm>
            <a:custGeom>
              <a:avLst/>
              <a:gdLst/>
              <a:ahLst/>
              <a:cxnLst/>
              <a:rect r="r" b="b" t="t" l="l"/>
              <a:pathLst>
                <a:path h="781600" w="90501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14" id="14"/>
          <p:cNvSpPr txBox="true"/>
          <p:nvPr/>
        </p:nvSpPr>
        <p:spPr>
          <a:xfrm rot="0">
            <a:off x="835051" y="1868036"/>
            <a:ext cx="7918490" cy="1368417"/>
          </a:xfrm>
          <a:prstGeom prst="rect">
            <a:avLst/>
          </a:prstGeom>
        </p:spPr>
        <p:txBody>
          <a:bodyPr anchor="t" rtlCol="false" tIns="0" lIns="0" bIns="0" rIns="0">
            <a:spAutoFit/>
          </a:bodyPr>
          <a:lstStyle/>
          <a:p>
            <a:pPr algn="ctr">
              <a:lnSpc>
                <a:spcPts val="11200"/>
              </a:lnSpc>
            </a:pPr>
            <a:r>
              <a:rPr lang="en-US" sz="8000">
                <a:solidFill>
                  <a:srgbClr val="000000"/>
                </a:solidFill>
                <a:latin typeface="Canva Sans Bold"/>
              </a:rPr>
              <a:t>PROJECT TITLE:</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4081194"/>
            <a:ext cx="4460469"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Agenda</a:t>
            </a:r>
          </a:p>
        </p:txBody>
      </p:sp>
      <p:sp>
        <p:nvSpPr>
          <p:cNvPr name="TextBox 7" id="7"/>
          <p:cNvSpPr txBox="true"/>
          <p:nvPr/>
        </p:nvSpPr>
        <p:spPr>
          <a:xfrm rot="0">
            <a:off x="9662785" y="2374470"/>
            <a:ext cx="6109328" cy="481256"/>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Introduction</a:t>
            </a:r>
          </a:p>
        </p:txBody>
      </p:sp>
      <p:sp>
        <p:nvSpPr>
          <p:cNvPr name="TextBox 8" id="8"/>
          <p:cNvSpPr txBox="true"/>
          <p:nvPr/>
        </p:nvSpPr>
        <p:spPr>
          <a:xfrm rot="0">
            <a:off x="9662785" y="3088664"/>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Problem statement</a:t>
            </a:r>
          </a:p>
        </p:txBody>
      </p:sp>
      <p:sp>
        <p:nvSpPr>
          <p:cNvPr name="TextBox 9" id="9"/>
          <p:cNvSpPr txBox="true"/>
          <p:nvPr/>
        </p:nvSpPr>
        <p:spPr>
          <a:xfrm rot="0">
            <a:off x="9662785" y="3802895"/>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Project overview</a:t>
            </a:r>
          </a:p>
        </p:txBody>
      </p:sp>
      <p:sp>
        <p:nvSpPr>
          <p:cNvPr name="TextBox 10" id="10"/>
          <p:cNvSpPr txBox="true"/>
          <p:nvPr/>
        </p:nvSpPr>
        <p:spPr>
          <a:xfrm rot="0">
            <a:off x="9662785" y="4517126"/>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End users </a:t>
            </a:r>
          </a:p>
        </p:txBody>
      </p:sp>
      <p:sp>
        <p:nvSpPr>
          <p:cNvPr name="TextBox 11" id="11"/>
          <p:cNvSpPr txBox="true"/>
          <p:nvPr/>
        </p:nvSpPr>
        <p:spPr>
          <a:xfrm rot="0">
            <a:off x="9662785" y="5231357"/>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Value Proposition</a:t>
            </a:r>
          </a:p>
        </p:txBody>
      </p:sp>
      <p:sp>
        <p:nvSpPr>
          <p:cNvPr name="TextBox 12" id="12"/>
          <p:cNvSpPr txBox="true"/>
          <p:nvPr/>
        </p:nvSpPr>
        <p:spPr>
          <a:xfrm rot="0">
            <a:off x="9662785" y="5945588"/>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Solution</a:t>
            </a:r>
          </a:p>
        </p:txBody>
      </p:sp>
      <p:sp>
        <p:nvSpPr>
          <p:cNvPr name="TextBox 13" id="13"/>
          <p:cNvSpPr txBox="true"/>
          <p:nvPr/>
        </p:nvSpPr>
        <p:spPr>
          <a:xfrm rot="0">
            <a:off x="9662785" y="6659819"/>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Modelling </a:t>
            </a:r>
          </a:p>
        </p:txBody>
      </p:sp>
      <p:sp>
        <p:nvSpPr>
          <p:cNvPr name="TextBox 14" id="14"/>
          <p:cNvSpPr txBox="true"/>
          <p:nvPr/>
        </p:nvSpPr>
        <p:spPr>
          <a:xfrm rot="0">
            <a:off x="9662785" y="7374050"/>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Results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9859850" y="563974"/>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10345997" y="2120110"/>
            <a:ext cx="7611546" cy="6591255"/>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4914" t="0" r="-14914" b="0"/>
              </a:stretch>
            </a:blipFill>
          </p:spPr>
        </p:sp>
      </p:grpSp>
      <p:grpSp>
        <p:nvGrpSpPr>
          <p:cNvPr name="Group 8" id="8"/>
          <p:cNvGrpSpPr/>
          <p:nvPr/>
        </p:nvGrpSpPr>
        <p:grpSpPr>
          <a:xfrm rot="0">
            <a:off x="1028700" y="1028700"/>
            <a:ext cx="4212844" cy="586200"/>
            <a:chOff x="0" y="0"/>
            <a:chExt cx="5617125" cy="781600"/>
          </a:xfrm>
        </p:grpSpPr>
        <p:sp>
          <p:nvSpPr>
            <p:cNvPr name="TextBox 9" id="9"/>
            <p:cNvSpPr txBox="true"/>
            <p:nvPr/>
          </p:nvSpPr>
          <p:spPr>
            <a:xfrm rot="0">
              <a:off x="1293956" y="104415"/>
              <a:ext cx="4323169" cy="525145"/>
            </a:xfrm>
            <a:prstGeom prst="rect">
              <a:avLst/>
            </a:prstGeom>
          </p:spPr>
          <p:txBody>
            <a:bodyPr anchor="t" rtlCol="false" tIns="0" lIns="0" bIns="0" rIns="0">
              <a:spAutoFit/>
            </a:bodyPr>
            <a:lstStyle/>
            <a:p>
              <a:pPr>
                <a:lnSpc>
                  <a:spcPts val="3359"/>
                </a:lnSpc>
                <a:spcBef>
                  <a:spcPct val="0"/>
                </a:spcBef>
              </a:pPr>
              <a:r>
                <a:rPr lang="en-US" sz="2400">
                  <a:solidFill>
                    <a:srgbClr val="000000"/>
                  </a:solidFill>
                  <a:latin typeface="Fira Sans Medium"/>
                </a:rPr>
                <a:t>Add Company Name</a:t>
              </a:r>
            </a:p>
          </p:txBody>
        </p:sp>
        <p:sp>
          <p:nvSpPr>
            <p:cNvPr name="Freeform 10" id="10"/>
            <p:cNvSpPr/>
            <p:nvPr/>
          </p:nvSpPr>
          <p:spPr>
            <a:xfrm flipH="false" flipV="false" rot="0">
              <a:off x="0" y="0"/>
              <a:ext cx="905010" cy="781600"/>
            </a:xfrm>
            <a:custGeom>
              <a:avLst/>
              <a:gdLst/>
              <a:ahLst/>
              <a:cxnLst/>
              <a:rect r="r" b="b" t="t" l="l"/>
              <a:pathLst>
                <a:path h="781600" w="905010">
                  <a:moveTo>
                    <a:pt x="0" y="0"/>
                  </a:moveTo>
                  <a:lnTo>
                    <a:pt x="905010" y="0"/>
                  </a:lnTo>
                  <a:lnTo>
                    <a:pt x="905010" y="781600"/>
                  </a:lnTo>
                  <a:lnTo>
                    <a:pt x="0" y="7816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11" id="11"/>
          <p:cNvGrpSpPr/>
          <p:nvPr/>
        </p:nvGrpSpPr>
        <p:grpSpPr>
          <a:xfrm rot="0">
            <a:off x="653481" y="2244349"/>
            <a:ext cx="10429148" cy="5232176"/>
            <a:chOff x="0" y="0"/>
            <a:chExt cx="13905531" cy="6976235"/>
          </a:xfrm>
        </p:grpSpPr>
        <p:sp>
          <p:nvSpPr>
            <p:cNvPr name="TextBox 12" id="12"/>
            <p:cNvSpPr txBox="true"/>
            <p:nvPr/>
          </p:nvSpPr>
          <p:spPr>
            <a:xfrm rot="0">
              <a:off x="0" y="0"/>
              <a:ext cx="13905531" cy="1714500"/>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PROBLEM STATEMENT</a:t>
              </a:r>
            </a:p>
          </p:txBody>
        </p:sp>
        <p:sp>
          <p:nvSpPr>
            <p:cNvPr name="TextBox 13" id="13"/>
            <p:cNvSpPr txBox="true"/>
            <p:nvPr/>
          </p:nvSpPr>
          <p:spPr>
            <a:xfrm rot="0">
              <a:off x="0" y="1940049"/>
              <a:ext cx="12457593" cy="5036185"/>
            </a:xfrm>
            <a:prstGeom prst="rect">
              <a:avLst/>
            </a:prstGeom>
          </p:spPr>
          <p:txBody>
            <a:bodyPr anchor="t" rtlCol="false" tIns="0" lIns="0" bIns="0" rIns="0">
              <a:spAutoFit/>
            </a:bodyPr>
            <a:lstStyle/>
            <a:p>
              <a:pPr algn="l" marL="582928" indent="-291464" lvl="1">
                <a:lnSpc>
                  <a:spcPts val="3779"/>
                </a:lnSpc>
                <a:buFont typeface="Arial"/>
                <a:buChar char="•"/>
              </a:pPr>
              <a:r>
                <a:rPr lang="en-US" sz="2699">
                  <a:solidFill>
                    <a:srgbClr val="000000"/>
                  </a:solidFill>
                  <a:latin typeface="Dekko"/>
                </a:rPr>
                <a:t>. This project aims to design and implement a scalable machine learning or deep learning model capable of accurately categorizing social media content into positive, negative, or neutral sentiments. By integrating with popular social media APIs, the system will process and analyze data in real-time, providing actionable insights for informed decision-making and contributing to advancements in natural language processing research.</a:t>
              </a:r>
            </a:p>
          </p:txBody>
        </p:sp>
      </p:grpSp>
      <p:sp>
        <p:nvSpPr>
          <p:cNvPr name="TextBox 14" id="14"/>
          <p:cNvSpPr txBox="true"/>
          <p:nvPr/>
        </p:nvSpPr>
        <p:spPr>
          <a:xfrm rot="0">
            <a:off x="1028700" y="8918650"/>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000000"/>
                </a:solidFill>
                <a:latin typeface="Fira Sans"/>
              </a:rPr>
              <a:t>Back to Agenda Page</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820331" y="376925"/>
            <a:ext cx="14766361" cy="9533151"/>
            <a:chOff x="0" y="0"/>
            <a:chExt cx="19688481" cy="12710867"/>
          </a:xfrm>
        </p:grpSpPr>
        <p:sp>
          <p:nvSpPr>
            <p:cNvPr name="TextBox 3" id="3"/>
            <p:cNvSpPr txBox="true"/>
            <p:nvPr/>
          </p:nvSpPr>
          <p:spPr>
            <a:xfrm rot="0">
              <a:off x="0" y="2566742"/>
              <a:ext cx="19688481" cy="10144125"/>
            </a:xfrm>
            <a:prstGeom prst="rect">
              <a:avLst/>
            </a:prstGeom>
          </p:spPr>
          <p:txBody>
            <a:bodyPr anchor="t" rtlCol="false" tIns="0" lIns="0" bIns="0" rIns="0">
              <a:spAutoFit/>
            </a:bodyPr>
            <a:lstStyle/>
            <a:p>
              <a:pPr marL="777240" indent="-388620" lvl="1">
                <a:lnSpc>
                  <a:spcPts val="4320"/>
                </a:lnSpc>
                <a:buAutoNum type="arabicPeriod" startAt="1"/>
              </a:pPr>
              <a:r>
                <a:rPr lang="en-US" sz="3600">
                  <a:solidFill>
                    <a:srgbClr val="000000"/>
                  </a:solidFill>
                  <a:latin typeface="Fira Sans Bold"/>
                </a:rPr>
                <a:t>Data Collection:</a:t>
              </a:r>
              <a:r>
                <a:rPr lang="en-US" sz="3600">
                  <a:solidFill>
                    <a:srgbClr val="F4F4F4"/>
                  </a:solidFill>
                  <a:latin typeface="Fira Sans Medium"/>
                </a:rPr>
                <a:t> Gather text data from various sources like social media, customer reviews, or news articles.</a:t>
              </a:r>
            </a:p>
            <a:p>
              <a:pPr marL="777240" indent="-388620" lvl="1">
                <a:lnSpc>
                  <a:spcPts val="4320"/>
                </a:lnSpc>
                <a:buAutoNum type="arabicPeriod" startAt="1"/>
              </a:pPr>
              <a:r>
                <a:rPr lang="en-US" sz="3600">
                  <a:solidFill>
                    <a:srgbClr val="000000"/>
                  </a:solidFill>
                  <a:latin typeface="Fira Sans Bold"/>
                </a:rPr>
                <a:t>Preprocessing:</a:t>
              </a:r>
              <a:r>
                <a:rPr lang="en-US" sz="3600">
                  <a:solidFill>
                    <a:srgbClr val="F4F4F4"/>
                  </a:solidFill>
                  <a:latin typeface="Fira Sans Medium"/>
                </a:rPr>
                <a:t> Clean, tokenize, and normalize the text data, removing noise, punctuation, and stopwords.</a:t>
              </a:r>
            </a:p>
            <a:p>
              <a:pPr marL="777240" indent="-388620" lvl="1">
                <a:lnSpc>
                  <a:spcPts val="4320"/>
                </a:lnSpc>
                <a:buAutoNum type="arabicPeriod" startAt="1"/>
              </a:pPr>
              <a:r>
                <a:rPr lang="en-US" sz="3600">
                  <a:solidFill>
                    <a:srgbClr val="000000"/>
                  </a:solidFill>
                  <a:latin typeface="Fira Sans Medium"/>
                </a:rPr>
                <a:t>Model Selection:</a:t>
              </a:r>
              <a:r>
                <a:rPr lang="en-US" sz="3600">
                  <a:solidFill>
                    <a:srgbClr val="F4F4F4"/>
                  </a:solidFill>
                  <a:latin typeface="Fira Sans Medium"/>
                </a:rPr>
                <a:t> Choose an appropriate sentiment analysis model, such as machine learning classifiers or deep learning architectures.</a:t>
              </a:r>
            </a:p>
            <a:p>
              <a:pPr marL="777240" indent="-388620" lvl="1">
                <a:lnSpc>
                  <a:spcPts val="4320"/>
                </a:lnSpc>
                <a:buAutoNum type="arabicPeriod" startAt="1"/>
              </a:pPr>
              <a:r>
                <a:rPr lang="en-US" sz="3600">
                  <a:solidFill>
                    <a:srgbClr val="000000"/>
                  </a:solidFill>
                  <a:latin typeface="Fira Sans Medium"/>
                </a:rPr>
                <a:t>Training and Evaluation:</a:t>
              </a:r>
              <a:r>
                <a:rPr lang="en-US" sz="3600">
                  <a:solidFill>
                    <a:srgbClr val="F4F4F4"/>
                  </a:solidFill>
                  <a:latin typeface="Fira Sans Medium"/>
                </a:rPr>
                <a:t> Train the selected model on labeled data and evaluate its performance using metrics like accuracy, precision, recall, and F1 score.</a:t>
              </a:r>
            </a:p>
            <a:p>
              <a:pPr marL="777240" indent="-388620" lvl="1">
                <a:lnSpc>
                  <a:spcPts val="4320"/>
                </a:lnSpc>
                <a:buAutoNum type="arabicPeriod" startAt="1"/>
              </a:pPr>
              <a:r>
                <a:rPr lang="en-US" sz="3600">
                  <a:solidFill>
                    <a:srgbClr val="000000"/>
                  </a:solidFill>
                  <a:latin typeface="Fira Sans Medium"/>
                </a:rPr>
                <a:t>Deployment and Monitoring:</a:t>
              </a:r>
              <a:r>
                <a:rPr lang="en-US" sz="3600">
                  <a:solidFill>
                    <a:srgbClr val="F4F4F4"/>
                  </a:solidFill>
                  <a:latin typeface="Fira Sans Medium"/>
                </a:rPr>
                <a:t> Deploy the trained model for real-time sentiment analysis, continuously monitoring its performance and updating as needed.</a:t>
              </a:r>
            </a:p>
            <a:p>
              <a:pPr>
                <a:lnSpc>
                  <a:spcPts val="4320"/>
                </a:lnSpc>
                <a:spcBef>
                  <a:spcPct val="0"/>
                </a:spcBef>
              </a:pPr>
            </a:p>
          </p:txBody>
        </p:sp>
        <p:sp>
          <p:nvSpPr>
            <p:cNvPr name="TextBox 4" id="4"/>
            <p:cNvSpPr txBox="true"/>
            <p:nvPr/>
          </p:nvSpPr>
          <p:spPr>
            <a:xfrm rot="0">
              <a:off x="0" y="0"/>
              <a:ext cx="19688481" cy="2108200"/>
            </a:xfrm>
            <a:prstGeom prst="rect">
              <a:avLst/>
            </a:prstGeom>
          </p:spPr>
          <p:txBody>
            <a:bodyPr anchor="t" rtlCol="false" tIns="0" lIns="0" bIns="0" rIns="0">
              <a:spAutoFit/>
            </a:bodyPr>
            <a:lstStyle/>
            <a:p>
              <a:pPr>
                <a:lnSpc>
                  <a:spcPts val="12480"/>
                </a:lnSpc>
              </a:pPr>
              <a:r>
                <a:rPr lang="en-US" sz="10400">
                  <a:solidFill>
                    <a:srgbClr val="A4E473"/>
                  </a:solidFill>
                  <a:latin typeface="Fira Sans Medium"/>
                </a:rPr>
                <a:t>PROJECT OVERVIEW</a:t>
              </a:r>
            </a:p>
          </p:txBody>
        </p:sp>
      </p:grpSp>
      <p:grpSp>
        <p:nvGrpSpPr>
          <p:cNvPr name="Group 5" id="5"/>
          <p:cNvGrpSpPr/>
          <p:nvPr/>
        </p:nvGrpSpPr>
        <p:grpSpPr>
          <a:xfrm rot="0">
            <a:off x="-3563094" y="6077994"/>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5512745"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Values</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1029067" y="8937707"/>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F4F4F4"/>
                </a:solidFill>
                <a:latin typeface="Fira Sans"/>
              </a:rPr>
              <a:t>Back to Agenda Page</a:t>
            </a:r>
          </a:p>
        </p:txBody>
      </p:sp>
      <p:sp>
        <p:nvSpPr>
          <p:cNvPr name="TextBox 12" id="12"/>
          <p:cNvSpPr txBox="true"/>
          <p:nvPr/>
        </p:nvSpPr>
        <p:spPr>
          <a:xfrm rot="0">
            <a:off x="7440462" y="651907"/>
            <a:ext cx="10263460" cy="9231434"/>
          </a:xfrm>
          <a:prstGeom prst="rect">
            <a:avLst/>
          </a:prstGeom>
        </p:spPr>
        <p:txBody>
          <a:bodyPr anchor="t" rtlCol="false" tIns="0" lIns="0" bIns="0" rIns="0">
            <a:spAutoFit/>
          </a:bodyPr>
          <a:lstStyle/>
          <a:p>
            <a:pPr algn="ctr" marL="707051" indent="-353526" lvl="1">
              <a:lnSpc>
                <a:spcPts val="4584"/>
              </a:lnSpc>
              <a:buAutoNum type="arabicPeriod" startAt="1"/>
            </a:pPr>
            <a:r>
              <a:rPr lang="en-US" sz="3274">
                <a:solidFill>
                  <a:srgbClr val="000000"/>
                </a:solidFill>
                <a:latin typeface="Canva Sans Semi-Bold"/>
              </a:rPr>
              <a:t>Businesses</a:t>
            </a:r>
            <a:r>
              <a:rPr lang="en-US" sz="3274">
                <a:solidFill>
                  <a:srgbClr val="000000"/>
                </a:solidFill>
                <a:latin typeface="Canva Sans"/>
              </a:rPr>
              <a:t>: Utilize sentiment analysis to understand customer feedback and improve products/services.</a:t>
            </a:r>
          </a:p>
          <a:p>
            <a:pPr algn="ctr" marL="707051" indent="-353526" lvl="1">
              <a:lnSpc>
                <a:spcPts val="4584"/>
              </a:lnSpc>
              <a:buAutoNum type="arabicPeriod" startAt="1"/>
            </a:pPr>
            <a:r>
              <a:rPr lang="en-US" sz="3274">
                <a:solidFill>
                  <a:srgbClr val="000000"/>
                </a:solidFill>
                <a:latin typeface="Canva Sans Semi-Bold"/>
              </a:rPr>
              <a:t>Marketing Professionals</a:t>
            </a:r>
            <a:r>
              <a:rPr lang="en-US" sz="3274">
                <a:solidFill>
                  <a:srgbClr val="000000"/>
                </a:solidFill>
                <a:latin typeface="Canva Sans"/>
              </a:rPr>
              <a:t>: Monitor brand sentiment and consumer behavior to optimize marketing strategies.</a:t>
            </a:r>
          </a:p>
          <a:p>
            <a:pPr algn="ctr" marL="707051" indent="-353526" lvl="1">
              <a:lnSpc>
                <a:spcPts val="4584"/>
              </a:lnSpc>
              <a:buAutoNum type="arabicPeriod" startAt="1"/>
            </a:pPr>
            <a:r>
              <a:rPr lang="en-US" sz="3274">
                <a:solidFill>
                  <a:srgbClr val="000000"/>
                </a:solidFill>
                <a:latin typeface="Canva Sans Semi-Bold"/>
              </a:rPr>
              <a:t>Customer Support Teams</a:t>
            </a:r>
            <a:r>
              <a:rPr lang="en-US" sz="3274">
                <a:solidFill>
                  <a:srgbClr val="000000"/>
                </a:solidFill>
                <a:latin typeface="Canva Sans"/>
              </a:rPr>
              <a:t>: Categorize and prioritize customer inquiries based on sentiment for efficient resolution.</a:t>
            </a:r>
          </a:p>
          <a:p>
            <a:pPr algn="ctr" marL="707051" indent="-353526" lvl="1">
              <a:lnSpc>
                <a:spcPts val="4584"/>
              </a:lnSpc>
              <a:buAutoNum type="arabicPeriod" startAt="1"/>
            </a:pPr>
            <a:r>
              <a:rPr lang="en-US" sz="3274">
                <a:solidFill>
                  <a:srgbClr val="000000"/>
                </a:solidFill>
                <a:latin typeface="Canva Sans Semi-Bold"/>
              </a:rPr>
              <a:t>Financial Institutions</a:t>
            </a:r>
            <a:r>
              <a:rPr lang="en-US" sz="3274">
                <a:solidFill>
                  <a:srgbClr val="000000"/>
                </a:solidFill>
                <a:latin typeface="Canva Sans"/>
              </a:rPr>
              <a:t>: Analyze market sentiment to inform investment decisions and manage risks effectively.</a:t>
            </a:r>
          </a:p>
          <a:p>
            <a:pPr algn="ctr" marL="707051" indent="-353526" lvl="1">
              <a:lnSpc>
                <a:spcPts val="4584"/>
              </a:lnSpc>
              <a:buAutoNum type="arabicPeriod" startAt="1"/>
            </a:pPr>
            <a:r>
              <a:rPr lang="en-US" sz="3274">
                <a:solidFill>
                  <a:srgbClr val="000000"/>
                </a:solidFill>
                <a:latin typeface="Canva Sans Semi-Bold"/>
              </a:rPr>
              <a:t>Government Agencies</a:t>
            </a:r>
            <a:r>
              <a:rPr lang="en-US" sz="3274">
                <a:solidFill>
                  <a:srgbClr val="000000"/>
                </a:solidFill>
                <a:latin typeface="Canva Sans"/>
              </a:rPr>
              <a:t>: Monitor public sentiment to gauge opinion on policies and improve public services.</a:t>
            </a:r>
          </a:p>
          <a:p>
            <a:pPr algn="ctr">
              <a:lnSpc>
                <a:spcPts val="4584"/>
              </a:lnSpc>
            </a:pP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41745" y="4136781"/>
            <a:ext cx="8185212" cy="4812600"/>
            <a:chOff x="0" y="0"/>
            <a:chExt cx="1276365" cy="750455"/>
          </a:xfrm>
        </p:grpSpPr>
        <p:sp>
          <p:nvSpPr>
            <p:cNvPr name="Freeform 3" id="3"/>
            <p:cNvSpPr/>
            <p:nvPr/>
          </p:nvSpPr>
          <p:spPr>
            <a:xfrm flipH="false" flipV="false" rot="0">
              <a:off x="0" y="0"/>
              <a:ext cx="1276365" cy="750455"/>
            </a:xfrm>
            <a:custGeom>
              <a:avLst/>
              <a:gdLst/>
              <a:ahLst/>
              <a:cxnLst/>
              <a:rect r="r" b="b" t="t" l="l"/>
              <a:pathLst>
                <a:path h="750455" w="1276365">
                  <a:moveTo>
                    <a:pt x="0" y="0"/>
                  </a:moveTo>
                  <a:lnTo>
                    <a:pt x="1276365" y="0"/>
                  </a:lnTo>
                  <a:lnTo>
                    <a:pt x="1276365" y="750455"/>
                  </a:lnTo>
                  <a:lnTo>
                    <a:pt x="0" y="750455"/>
                  </a:lnTo>
                  <a:close/>
                </a:path>
              </a:pathLst>
            </a:custGeom>
            <a:solidFill>
              <a:srgbClr val="F4F4F4"/>
            </a:solidFill>
          </p:spPr>
        </p:sp>
        <p:sp>
          <p:nvSpPr>
            <p:cNvPr name="TextBox 4" id="4"/>
            <p:cNvSpPr txBox="true"/>
            <p:nvPr/>
          </p:nvSpPr>
          <p:spPr>
            <a:xfrm>
              <a:off x="0" y="-38100"/>
              <a:ext cx="1276365" cy="788555"/>
            </a:xfrm>
            <a:prstGeom prst="rect">
              <a:avLst/>
            </a:prstGeom>
          </p:spPr>
          <p:txBody>
            <a:bodyPr anchor="ctr" rtlCol="false" tIns="254000" lIns="254000" bIns="254000" rIns="254000"/>
            <a:lstStyle/>
            <a:p>
              <a:pPr algn="ctr">
                <a:lnSpc>
                  <a:spcPts val="3900"/>
                </a:lnSpc>
              </a:pPr>
              <a:r>
                <a:rPr lang="en-US" sz="3000">
                  <a:solidFill>
                    <a:srgbClr val="000000"/>
                  </a:solidFill>
                  <a:latin typeface="Fira Sans Bold"/>
                </a:rPr>
                <a:t>Actionable Insights:</a:t>
              </a:r>
              <a:r>
                <a:rPr lang="en-US" sz="3000">
                  <a:solidFill>
                    <a:srgbClr val="000000"/>
                  </a:solidFill>
                  <a:latin typeface="Fira Sans Medium"/>
                </a:rPr>
                <a:t> Sentiment analysis transforms unstructured text data into valuable insights, allowing businesses to understand customer sentiments and preferences, identify emerging trends, and adapt strategies accordingly for improved decision-making and enhanced customer satisfaction.</a:t>
              </a:r>
            </a:p>
          </p:txBody>
        </p:sp>
      </p:grpSp>
      <p:grpSp>
        <p:nvGrpSpPr>
          <p:cNvPr name="Group 5" id="5"/>
          <p:cNvGrpSpPr/>
          <p:nvPr/>
        </p:nvGrpSpPr>
        <p:grpSpPr>
          <a:xfrm rot="-10800000">
            <a:off x="-2845542" y="-3292437"/>
            <a:ext cx="12804984" cy="6226137"/>
            <a:chOff x="0" y="0"/>
            <a:chExt cx="11048529" cy="5372100"/>
          </a:xfrm>
        </p:grpSpPr>
        <p:sp>
          <p:nvSpPr>
            <p:cNvPr name="Freeform 6" id="6"/>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7" id="7"/>
          <p:cNvGrpSpPr/>
          <p:nvPr/>
        </p:nvGrpSpPr>
        <p:grpSpPr>
          <a:xfrm rot="0">
            <a:off x="8611724" y="-865713"/>
            <a:ext cx="2695438" cy="2334501"/>
            <a:chOff x="0" y="0"/>
            <a:chExt cx="6202680" cy="5372100"/>
          </a:xfrm>
        </p:grpSpPr>
        <p:sp>
          <p:nvSpPr>
            <p:cNvPr name="Freeform 8" id="8"/>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9" id="9"/>
          <p:cNvSpPr txBox="true"/>
          <p:nvPr/>
        </p:nvSpPr>
        <p:spPr>
          <a:xfrm rot="0">
            <a:off x="1028700" y="417215"/>
            <a:ext cx="6629142" cy="19716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VALUE PROPOSITION</a:t>
            </a:r>
          </a:p>
        </p:txBody>
      </p:sp>
      <p:grpSp>
        <p:nvGrpSpPr>
          <p:cNvPr name="Group 10" id="10"/>
          <p:cNvGrpSpPr/>
          <p:nvPr/>
        </p:nvGrpSpPr>
        <p:grpSpPr>
          <a:xfrm rot="0">
            <a:off x="10477265" y="4136781"/>
            <a:ext cx="7097912" cy="4812600"/>
            <a:chOff x="0" y="0"/>
            <a:chExt cx="1106817" cy="750455"/>
          </a:xfrm>
        </p:grpSpPr>
        <p:sp>
          <p:nvSpPr>
            <p:cNvPr name="Freeform 11" id="11"/>
            <p:cNvSpPr/>
            <p:nvPr/>
          </p:nvSpPr>
          <p:spPr>
            <a:xfrm flipH="false" flipV="false" rot="0">
              <a:off x="0" y="0"/>
              <a:ext cx="1106817" cy="750455"/>
            </a:xfrm>
            <a:custGeom>
              <a:avLst/>
              <a:gdLst/>
              <a:ahLst/>
              <a:cxnLst/>
              <a:rect r="r" b="b" t="t" l="l"/>
              <a:pathLst>
                <a:path h="750455" w="1106817">
                  <a:moveTo>
                    <a:pt x="0" y="0"/>
                  </a:moveTo>
                  <a:lnTo>
                    <a:pt x="1106817" y="0"/>
                  </a:lnTo>
                  <a:lnTo>
                    <a:pt x="1106817" y="750455"/>
                  </a:lnTo>
                  <a:lnTo>
                    <a:pt x="0" y="750455"/>
                  </a:lnTo>
                  <a:close/>
                </a:path>
              </a:pathLst>
            </a:custGeom>
            <a:solidFill>
              <a:srgbClr val="F4F4F4"/>
            </a:solidFill>
          </p:spPr>
        </p:sp>
        <p:sp>
          <p:nvSpPr>
            <p:cNvPr name="TextBox 12" id="12"/>
            <p:cNvSpPr txBox="true"/>
            <p:nvPr/>
          </p:nvSpPr>
          <p:spPr>
            <a:xfrm>
              <a:off x="0" y="-28575"/>
              <a:ext cx="1106817" cy="779030"/>
            </a:xfrm>
            <a:prstGeom prst="rect">
              <a:avLst/>
            </a:prstGeom>
          </p:spPr>
          <p:txBody>
            <a:bodyPr anchor="ctr" rtlCol="false" tIns="254000" lIns="254000" bIns="254000" rIns="254000"/>
            <a:lstStyle/>
            <a:p>
              <a:pPr algn="ctr">
                <a:lnSpc>
                  <a:spcPts val="3640"/>
                </a:lnSpc>
              </a:pPr>
              <a:r>
                <a:rPr lang="en-US" sz="2800">
                  <a:solidFill>
                    <a:srgbClr val="000000"/>
                  </a:solidFill>
                  <a:latin typeface="Fira Sans Bold"/>
                </a:rPr>
                <a:t>Brand Reputation Management</a:t>
              </a:r>
              <a:r>
                <a:rPr lang="en-US" sz="2800">
                  <a:solidFill>
                    <a:srgbClr val="000000"/>
                  </a:solidFill>
                  <a:latin typeface="Fira Sans Medium"/>
                </a:rPr>
                <a:t>: By monitoring sentiment across various channels, businesses can proactively manage their brand reputation by promptly addressing negative feedback or emerging issues, thereby fostering trust, loyalty, and positive brand perception among customers.</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1798163" y="5803579"/>
            <a:ext cx="7388722" cy="63986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4388041" y="430705"/>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8839887" y="1698135"/>
            <a:ext cx="7957376" cy="6890729"/>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t="-7739" r="0" b="-7739"/>
              </a:stretch>
            </a:blipFill>
          </p:spPr>
        </p:sp>
      </p:grpSp>
      <p:sp>
        <p:nvSpPr>
          <p:cNvPr name="TextBox 8" id="8"/>
          <p:cNvSpPr txBox="true"/>
          <p:nvPr/>
        </p:nvSpPr>
        <p:spPr>
          <a:xfrm rot="0">
            <a:off x="849523" y="2654059"/>
            <a:ext cx="6535909" cy="5707134"/>
          </a:xfrm>
          <a:prstGeom prst="rect">
            <a:avLst/>
          </a:prstGeom>
        </p:spPr>
        <p:txBody>
          <a:bodyPr anchor="t" rtlCol="false" tIns="0" lIns="0" bIns="0" rIns="0">
            <a:spAutoFit/>
          </a:bodyPr>
          <a:lstStyle/>
          <a:p>
            <a:pPr marL="471673" indent="-235836" lvl="1">
              <a:lnSpc>
                <a:spcPts val="3058"/>
              </a:lnSpc>
              <a:buFont typeface="Arial"/>
              <a:buChar char="•"/>
            </a:pPr>
            <a:r>
              <a:rPr lang="en-US" sz="2184">
                <a:solidFill>
                  <a:srgbClr val="000000"/>
                </a:solidFill>
                <a:latin typeface="Dekko"/>
              </a:rPr>
              <a:t>To develop a sentiment analysis solution, begin by gathering a labeled dataset and preprocessing the text data to remove noise and tokenize it.</a:t>
            </a:r>
          </a:p>
          <a:p>
            <a:pPr>
              <a:lnSpc>
                <a:spcPts val="3058"/>
              </a:lnSpc>
            </a:pPr>
          </a:p>
          <a:p>
            <a:pPr marL="471673" indent="-235836" lvl="1">
              <a:lnSpc>
                <a:spcPts val="3058"/>
              </a:lnSpc>
              <a:buFont typeface="Arial"/>
              <a:buChar char="•"/>
            </a:pPr>
            <a:r>
              <a:rPr lang="en-US" sz="2184">
                <a:solidFill>
                  <a:srgbClr val="000000"/>
                </a:solidFill>
                <a:latin typeface="Dekko"/>
              </a:rPr>
              <a:t> Extract numerical features using techniques like Bag-of-Words or word embeddings. Select an appropriate model such as SVM, Naive Bayes, or deep learning architectures like RNNs or Transformers, and train it on your dataset.</a:t>
            </a:r>
          </a:p>
          <a:p>
            <a:pPr>
              <a:lnSpc>
                <a:spcPts val="3058"/>
              </a:lnSpc>
            </a:pPr>
          </a:p>
          <a:p>
            <a:pPr marL="471673" indent="-235836" lvl="1">
              <a:lnSpc>
                <a:spcPts val="3058"/>
              </a:lnSpc>
              <a:buFont typeface="Arial"/>
              <a:buChar char="•"/>
            </a:pPr>
            <a:r>
              <a:rPr lang="en-US" sz="2184">
                <a:solidFill>
                  <a:srgbClr val="000000"/>
                </a:solidFill>
                <a:latin typeface="Dekko"/>
              </a:rPr>
              <a:t> Evaluate the model's performance using metrics like accuracy and F1-score, and deploy it into production for real-time sentiment analysis. Continuously monitor and maintain the model to ensure its effectiveness over time.</a:t>
            </a:r>
          </a:p>
        </p:txBody>
      </p:sp>
      <p:grpSp>
        <p:nvGrpSpPr>
          <p:cNvPr name="Group 9" id="9"/>
          <p:cNvGrpSpPr/>
          <p:nvPr/>
        </p:nvGrpSpPr>
        <p:grpSpPr>
          <a:xfrm rot="-10800000">
            <a:off x="6647119" y="7356773"/>
            <a:ext cx="3801687" cy="3292279"/>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11" id="11"/>
          <p:cNvSpPr txBox="true"/>
          <p:nvPr/>
        </p:nvSpPr>
        <p:spPr>
          <a:xfrm rot="0">
            <a:off x="1028700" y="989049"/>
            <a:ext cx="5531827" cy="1285875"/>
          </a:xfrm>
          <a:prstGeom prst="rect">
            <a:avLst/>
          </a:prstGeom>
        </p:spPr>
        <p:txBody>
          <a:bodyPr anchor="t" rtlCol="false" tIns="0" lIns="0" bIns="0" rIns="0">
            <a:spAutoFit/>
          </a:bodyPr>
          <a:lstStyle/>
          <a:p>
            <a:pPr marL="0" indent="0" lvl="0">
              <a:lnSpc>
                <a:spcPts val="10199"/>
              </a:lnSpc>
              <a:spcBef>
                <a:spcPct val="0"/>
              </a:spcBef>
            </a:pPr>
            <a:r>
              <a:rPr lang="en-US" sz="8499" spc="-84">
                <a:solidFill>
                  <a:srgbClr val="000000"/>
                </a:solidFill>
                <a:latin typeface="Fira Sans Medium"/>
              </a:rPr>
              <a:t>SOLUTION</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9113560" cy="1285875"/>
          </a:xfrm>
          <a:prstGeom prst="rect">
            <a:avLst/>
          </a:prstGeom>
        </p:spPr>
        <p:txBody>
          <a:bodyPr anchor="t" rtlCol="false" tIns="0" lIns="0" bIns="0" rIns="0">
            <a:spAutoFit/>
          </a:bodyPr>
          <a:lstStyle/>
          <a:p>
            <a:pPr>
              <a:lnSpc>
                <a:spcPts val="10199"/>
              </a:lnSpc>
              <a:spcBef>
                <a:spcPct val="0"/>
              </a:spcBef>
            </a:pPr>
            <a:r>
              <a:rPr lang="en-US" sz="8499" spc="-84">
                <a:solidFill>
                  <a:srgbClr val="F4F4F4"/>
                </a:solidFill>
                <a:latin typeface="Fira Sans Medium"/>
              </a:rPr>
              <a:t>RESULTS</a:t>
            </a:r>
          </a:p>
        </p:txBody>
      </p:sp>
      <p:grpSp>
        <p:nvGrpSpPr>
          <p:cNvPr name="Group 3" id="3"/>
          <p:cNvGrpSpPr/>
          <p:nvPr/>
        </p:nvGrpSpPr>
        <p:grpSpPr>
          <a:xfrm rot="0">
            <a:off x="12920126" y="430400"/>
            <a:ext cx="2067159" cy="206715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A181"/>
            </a:solidFill>
          </p:spPr>
        </p:sp>
        <p:sp>
          <p:nvSpPr>
            <p:cNvPr name="TextBox 5" id="5"/>
            <p:cNvSpPr txBox="true"/>
            <p:nvPr/>
          </p:nvSpPr>
          <p:spPr>
            <a:xfrm>
              <a:off x="0" y="-38100"/>
              <a:ext cx="812800" cy="850900"/>
            </a:xfrm>
            <a:prstGeom prst="rect">
              <a:avLst/>
            </a:prstGeom>
          </p:spPr>
          <p:txBody>
            <a:bodyPr anchor="ctr" rtlCol="false" tIns="254000" lIns="254000" bIns="254000" rIns="254000"/>
            <a:lstStyle/>
            <a:p>
              <a:pPr algn="ctr">
                <a:lnSpc>
                  <a:spcPts val="2100"/>
                </a:lnSpc>
              </a:pPr>
              <a:r>
                <a:rPr lang="en-US" sz="1500">
                  <a:solidFill>
                    <a:srgbClr val="F4F4F4"/>
                  </a:solidFill>
                  <a:latin typeface="Fira Sans Medium"/>
                </a:rPr>
                <a:t>GENERATIVE AI </a:t>
              </a:r>
            </a:p>
          </p:txBody>
        </p:sp>
      </p:grpSp>
      <p:grpSp>
        <p:nvGrpSpPr>
          <p:cNvPr name="Group 6" id="6"/>
          <p:cNvGrpSpPr/>
          <p:nvPr/>
        </p:nvGrpSpPr>
        <p:grpSpPr>
          <a:xfrm rot="0">
            <a:off x="15177949" y="430400"/>
            <a:ext cx="2081351" cy="2204407"/>
            <a:chOff x="0" y="0"/>
            <a:chExt cx="812800" cy="860856"/>
          </a:xfrm>
        </p:grpSpPr>
        <p:sp>
          <p:nvSpPr>
            <p:cNvPr name="Freeform 7" id="7"/>
            <p:cNvSpPr/>
            <p:nvPr/>
          </p:nvSpPr>
          <p:spPr>
            <a:xfrm flipH="false" flipV="false" rot="0">
              <a:off x="0" y="0"/>
              <a:ext cx="812800" cy="860856"/>
            </a:xfrm>
            <a:custGeom>
              <a:avLst/>
              <a:gdLst/>
              <a:ahLst/>
              <a:cxnLst/>
              <a:rect r="r" b="b" t="t" l="l"/>
              <a:pathLst>
                <a:path h="860856" w="812800">
                  <a:moveTo>
                    <a:pt x="406400" y="0"/>
                  </a:moveTo>
                  <a:cubicBezTo>
                    <a:pt x="181951" y="0"/>
                    <a:pt x="0" y="192709"/>
                    <a:pt x="0" y="430428"/>
                  </a:cubicBezTo>
                  <a:cubicBezTo>
                    <a:pt x="0" y="668147"/>
                    <a:pt x="181951" y="860856"/>
                    <a:pt x="406400" y="860856"/>
                  </a:cubicBezTo>
                  <a:cubicBezTo>
                    <a:pt x="630849" y="860856"/>
                    <a:pt x="812800" y="668147"/>
                    <a:pt x="812800" y="430428"/>
                  </a:cubicBezTo>
                  <a:cubicBezTo>
                    <a:pt x="812800" y="192709"/>
                    <a:pt x="630849" y="0"/>
                    <a:pt x="406400" y="0"/>
                  </a:cubicBezTo>
                  <a:close/>
                </a:path>
              </a:pathLst>
            </a:custGeom>
            <a:solidFill>
              <a:srgbClr val="A4E473"/>
            </a:solidFill>
          </p:spPr>
        </p:sp>
        <p:sp>
          <p:nvSpPr>
            <p:cNvPr name="TextBox 8" id="8"/>
            <p:cNvSpPr txBox="true"/>
            <p:nvPr/>
          </p:nvSpPr>
          <p:spPr>
            <a:xfrm>
              <a:off x="76200" y="42605"/>
              <a:ext cx="660400" cy="737545"/>
            </a:xfrm>
            <a:prstGeom prst="rect">
              <a:avLst/>
            </a:prstGeom>
          </p:spPr>
          <p:txBody>
            <a:bodyPr anchor="ctr" rtlCol="false" tIns="254000" lIns="254000" bIns="254000" rIns="254000"/>
            <a:lstStyle/>
            <a:p>
              <a:pPr algn="ctr">
                <a:lnSpc>
                  <a:spcPts val="2100"/>
                </a:lnSpc>
              </a:pPr>
              <a:r>
                <a:rPr lang="en-US" sz="1500">
                  <a:solidFill>
                    <a:srgbClr val="000000"/>
                  </a:solidFill>
                  <a:latin typeface="Fira Sans Medium"/>
                </a:rPr>
                <a:t>SENTIMENT ANALYSIS</a:t>
              </a:r>
            </a:p>
          </p:txBody>
        </p:sp>
      </p:grpSp>
      <p:sp>
        <p:nvSpPr>
          <p:cNvPr name="TextBox 9" id="9"/>
          <p:cNvSpPr txBox="true"/>
          <p:nvPr/>
        </p:nvSpPr>
        <p:spPr>
          <a:xfrm rot="0">
            <a:off x="1816233" y="3388360"/>
            <a:ext cx="10225659" cy="3453130"/>
          </a:xfrm>
          <a:prstGeom prst="rect">
            <a:avLst/>
          </a:prstGeom>
        </p:spPr>
        <p:txBody>
          <a:bodyPr anchor="t" rtlCol="false" tIns="0" lIns="0" bIns="0" rIns="0">
            <a:spAutoFit/>
          </a:bodyPr>
          <a:lstStyle/>
          <a:p>
            <a:pPr algn="ctr">
              <a:lnSpc>
                <a:spcPts val="3919"/>
              </a:lnSpc>
              <a:spcBef>
                <a:spcPct val="0"/>
              </a:spcBef>
            </a:pPr>
            <a:r>
              <a:rPr lang="en-US" sz="2799">
                <a:solidFill>
                  <a:srgbClr val="F4F4F4"/>
                </a:solidFill>
                <a:latin typeface="Fira Sans Light"/>
              </a:rPr>
              <a:t>The the result for the sentiment analysis will be decided based on the sentence give by the user.If the sentence is positive then the result will be positive .If the result is negative then negative will be displayed as output.if nothing then zero will be displayed .This results are very useful during the text classification as it could tell the negative words so it could be removed by stop words.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DAGBJxavnY8</dc:identifier>
  <dcterms:modified xsi:type="dcterms:W3CDTF">2011-08-01T06:04:30Z</dcterms:modified>
  <cp:revision>1</cp:revision>
  <dc:title>Dark Green Light Green White Corporate Geometric Company Internal Deck Business Presentation</dc:title>
</cp:coreProperties>
</file>

<file path=docProps/thumbnail.jpeg>
</file>